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0" r:id="rId3"/>
    <p:sldId id="268" r:id="rId4"/>
    <p:sldId id="262" r:id="rId5"/>
    <p:sldId id="260" r:id="rId6"/>
    <p:sldId id="257" r:id="rId7"/>
    <p:sldId id="271" r:id="rId8"/>
    <p:sldId id="274" r:id="rId9"/>
    <p:sldId id="272" r:id="rId10"/>
    <p:sldId id="275" r:id="rId11"/>
    <p:sldId id="276" r:id="rId12"/>
    <p:sldId id="267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7A0D7-DCCD-422E-849E-B4B68557F17D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50FD9-576E-433D-BCBE-0A76629739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319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8F8F7-2C3B-4DB2-BEB9-39D6C6F2C35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9343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15D5A-F0EB-44EF-A56D-BD7E1A5CA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B5D79AD-177F-4842-97C8-099F674BDB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520417-1E51-4778-AECE-165F5193F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595E-A52D-479B-9E1E-9B5AF112FE2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CA3041-2DC3-4D9B-BF60-EED3D1894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32E844-3FBB-4324-8831-C12A5E87E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9A84-C1BA-49CC-AE19-DA164A534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8800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CD8173-FD77-458D-8C9A-4CC1AF803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4E42AD8-D9A3-4F13-BA84-4A0C11E2D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DFC216-544D-4485-BBB9-9379581ED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595E-A52D-479B-9E1E-9B5AF112FE2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B9B606-C58C-4FA1-B36E-6255D9980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C66ED1-CC4C-4A94-9A2D-915C7B2B6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9A84-C1BA-49CC-AE19-DA164A534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902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05575EA-5124-4D52-8610-B504F6027A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32DB02C-A9AD-4861-B445-E777C7189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7C66B9-E116-4138-AABD-09182E14D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595E-A52D-479B-9E1E-9B5AF112FE2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3C5D4D-4266-42B5-9A6C-F5927B1B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16192B-69D5-4774-8272-3D56F3D67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9A84-C1BA-49CC-AE19-DA164A534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937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64298F-5196-4150-AF22-8EABF4606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5D6353-1BE5-4896-8BD6-D486EF7DE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132834-E048-4721-9147-61CA1CFD3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595E-A52D-479B-9E1E-9B5AF112FE2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E0BEC5-2F98-4786-9B5F-5A9572278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438501-431C-47B8-A885-3CDDD27D5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9A84-C1BA-49CC-AE19-DA164A534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8084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F85B7A-ED1C-4755-9D44-2B7999235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1EAF126-CA4F-4863-8776-6F1425B0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306F03-1871-4A47-8E65-9B6A8EDE8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595E-A52D-479B-9E1E-9B5AF112FE2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D3AC80-AE54-47AD-A7C3-D3BCBC118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97C937-F5EC-435A-8B1A-AD4AC1BF1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9A84-C1BA-49CC-AE19-DA164A534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7984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501A92-7EF4-4334-BB65-5AEBC0C0E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1D1CA3-AD64-42F8-9D1B-92B136995C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68E8EF3-E2D6-45C5-B96A-87172494D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3BB80F-8507-49D4-B7EC-298B9FA5D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595E-A52D-479B-9E1E-9B5AF112FE2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917D007-CDB5-4472-8DD6-241E9E64B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1AC121-AC74-4C0F-8CAE-C1BCA424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9A84-C1BA-49CC-AE19-DA164A534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429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256FC0-CAC7-4FDB-AE7E-5739EE13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EE22F2-43CE-47C0-A893-A7333659C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BD3E4C1-3BCD-4710-890D-327DE32A5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B81D304-9680-4368-B263-56F8BDD84E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9018DF6-9F5E-4125-848F-07D8DCDDFE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777C0EE-090E-4F44-AA3F-742B6FBD1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595E-A52D-479B-9E1E-9B5AF112FE2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D9B6595-0E8D-455F-8E3F-244C9BC07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2AACD19-E7F0-465D-B2AE-C3D01095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9A84-C1BA-49CC-AE19-DA164A534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059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11ABF5-ABA8-4B9A-A7F6-C3860E937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4CEF4BC-A581-45BE-9A89-37FEF08F9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595E-A52D-479B-9E1E-9B5AF112FE2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6557ABD-9E9E-436A-AD39-B3CEC624F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13CA78A-1132-487D-8C68-147F44AE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9A84-C1BA-49CC-AE19-DA164A534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2252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86CD674-F1C8-45F6-806F-DB8562907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595E-A52D-479B-9E1E-9B5AF112FE2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77A4E6A-8C64-4750-A120-CE2DDF4E2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EF7D6C3-0809-4509-9224-166BA67E9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9A84-C1BA-49CC-AE19-DA164A534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803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8A54B1-4C28-482C-BAC3-55474F718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24039B-1142-46C8-A6A0-0EE5CB024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BE11823-9B78-4D9C-B39B-A4677A9DE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75046CE-0B69-4E06-8D12-1095AD5A7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595E-A52D-479B-9E1E-9B5AF112FE2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2627D12-C063-42E7-81B6-8F6E8B1B9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6D85B9-1866-4B9E-9D93-F8C28781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9A84-C1BA-49CC-AE19-DA164A534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9520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F689CB-98AA-4952-845C-7F2F36895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ACA8E4C-62B0-4EC2-ABE8-78AF25EA99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3DDDF01-4790-4962-AF59-5DEE6B936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560F293-B3E8-42B3-8919-B984696DC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595E-A52D-479B-9E1E-9B5AF112FE2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5CCB5AC-A8A8-4BDD-A83E-69E86A542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3C8E5CA-B05B-4B8D-9ED2-182D5614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9A84-C1BA-49CC-AE19-DA164A534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9475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ED295D4-C0A8-44BC-954D-38DCDCF08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B8A0659-ACA4-45BD-89E8-D720252DF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C9989C-A5A3-4611-A030-B0DA21A123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F595E-A52D-479B-9E1E-9B5AF112FE2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260963-CE0D-4ED4-9F15-AB988FAAC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0FCDE1-AB9D-40EA-9F8D-6E281EA62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B9A84-C1BA-49CC-AE19-DA164A534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634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2A71B4-6D31-4CD3-AB21-0666CBA5A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6754"/>
            <a:ext cx="9144000" cy="2387600"/>
          </a:xfrm>
        </p:spPr>
        <p:txBody>
          <a:bodyPr anchor="ctr" anchorCtr="0"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Říční ptáci Tachovska v sezónách 2024 a 2025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446A60-44DD-4CA7-965A-0D4B373BC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86439"/>
            <a:ext cx="9144000" cy="885121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Mgr. Martin Liška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Muzeum Českého lesa v Tachově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D86033-BC50-44D0-9ED4-5B80C68D5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143075"/>
            <a:ext cx="4145639" cy="21581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B009F61-78F9-4BD8-BC2C-898F1740A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361" y="3966275"/>
            <a:ext cx="2511770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24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A57CFD-5FC9-44E2-B3DC-46C2F4071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9520"/>
            <a:ext cx="10515600" cy="737811"/>
          </a:xfrm>
        </p:spPr>
        <p:txBody>
          <a:bodyPr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Jak budeme pokračovat?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4F203F9-1DFE-417E-BAB4-BD66356B1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9" y="1674797"/>
            <a:ext cx="6527007" cy="4351338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DEDA699-BA81-4F67-A5D0-66B01097A228}"/>
              </a:ext>
            </a:extLst>
          </p:cNvPr>
          <p:cNvSpPr txBox="1"/>
          <p:nvPr/>
        </p:nvSpPr>
        <p:spPr>
          <a:xfrm>
            <a:off x="7202078" y="1726807"/>
            <a:ext cx="44669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mapování říčních druhů ptáků na úsecích sčítaných v roce 2025 bude pokračovat i v dalších letech – AOPK ČR s ním počítá nejméně do roku 2029</a:t>
            </a:r>
          </a:p>
          <a:p>
            <a:pPr algn="just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letní sezóně bylo chyceno prvních devět pelichajících skorců (studium pelichání je dalším „okénkem“ do biologie a populační dynamiky tohoto druhu)</a:t>
            </a:r>
          </a:p>
          <a:p>
            <a:pPr algn="just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ambicí autora do budoucna je poněkud komplexnější pohled na ekosystémy řek a jejich okolí, které před našima očima procházejí řadou 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de facto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nepozorovaně probíhajících změn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420A592-7998-49AB-A218-1F559BB6BFF8}"/>
              </a:ext>
            </a:extLst>
          </p:cNvPr>
          <p:cNvSpPr txBox="1"/>
          <p:nvPr/>
        </p:nvSpPr>
        <p:spPr>
          <a:xfrm>
            <a:off x="522929" y="6153814"/>
            <a:ext cx="652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Mže u spilitových skal pod obcí, Svojšín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[TC];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foto Martin Liška</a:t>
            </a:r>
          </a:p>
        </p:txBody>
      </p:sp>
    </p:spTree>
    <p:extLst>
      <p:ext uri="{BB962C8B-B14F-4D97-AF65-F5344CB8AC3E}">
        <p14:creationId xmlns:p14="http://schemas.microsoft.com/office/powerpoint/2010/main" val="2118337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ení k dispozici žádný popis fotky.">
            <a:extLst>
              <a:ext uri="{FF2B5EF4-FFF2-40B4-BE49-F238E27FC236}">
                <a16:creationId xmlns:a16="http://schemas.microsoft.com/office/drawing/2014/main" id="{B9F2FB86-B662-429B-A1FA-6AE4C9991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67" y="1116929"/>
            <a:ext cx="5810486" cy="462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B3A388A-2794-4C37-BAC4-7AC77AE58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291" y="1116929"/>
            <a:ext cx="4624142" cy="462414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2565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19060A65-34EC-4A15-9998-175B6E2FD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59644" y="251733"/>
            <a:ext cx="8472712" cy="6354534"/>
          </a:xfrm>
          <a:solidFill>
            <a:schemeClr val="accent5">
              <a:lumMod val="40000"/>
              <a:lumOff val="60000"/>
            </a:schemeClr>
          </a:solidFill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0CC419F-69EF-4E68-B481-EA01F6F547F0}"/>
              </a:ext>
            </a:extLst>
          </p:cNvPr>
          <p:cNvSpPr txBox="1"/>
          <p:nvPr/>
        </p:nvSpPr>
        <p:spPr>
          <a:xfrm>
            <a:off x="1189059" y="6206157"/>
            <a:ext cx="9813882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Úterský p. u Mydlovarské skály, Křelovice (Mydlovary) [PS]; foto I. Pšeničková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F7437B1-0209-4142-A89C-6CD169F2F7D3}"/>
              </a:ext>
            </a:extLst>
          </p:cNvPr>
          <p:cNvSpPr txBox="1"/>
          <p:nvPr/>
        </p:nvSpPr>
        <p:spPr>
          <a:xfrm>
            <a:off x="4383463" y="443060"/>
            <a:ext cx="3425073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1069771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DF0F17-CC43-4BB1-8B6A-F46FEC458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14" y="232555"/>
            <a:ext cx="10515600" cy="784945"/>
          </a:xfrm>
        </p:spPr>
        <p:txBody>
          <a:bodyPr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Kdo jsou říční ptáci?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D102BC7-7797-45F1-A4B8-06D6D1169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3535" y="1155096"/>
            <a:ext cx="5514652" cy="362429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B3A504F-345E-4663-AC67-FFEA267D5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11" y="1155096"/>
            <a:ext cx="5155336" cy="362429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42A88A0-D31D-482E-9C7B-9930971EDE40}"/>
              </a:ext>
            </a:extLst>
          </p:cNvPr>
          <p:cNvSpPr txBox="1"/>
          <p:nvPr/>
        </p:nvSpPr>
        <p:spPr>
          <a:xfrm>
            <a:off x="4185501" y="4266473"/>
            <a:ext cx="148943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skorec vodní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2FD13DF-1827-47C2-A997-88FFE9C0ABD7}"/>
              </a:ext>
            </a:extLst>
          </p:cNvPr>
          <p:cNvSpPr txBox="1"/>
          <p:nvPr/>
        </p:nvSpPr>
        <p:spPr>
          <a:xfrm>
            <a:off x="9704504" y="4266473"/>
            <a:ext cx="162141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ledňáček říční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0FC49C8-55CD-4838-A30C-D15B320E92D4}"/>
              </a:ext>
            </a:extLst>
          </p:cNvPr>
          <p:cNvSpPr txBox="1"/>
          <p:nvPr/>
        </p:nvSpPr>
        <p:spPr>
          <a:xfrm>
            <a:off x="435204" y="4932034"/>
            <a:ext cx="1160439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kachna divoká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(hojná – systematicky ovšem sčítána až od roku 2024, nelze vyhodnotit jakékoliv trendy)</a:t>
            </a:r>
          </a:p>
          <a:p>
            <a:pPr algn="just"/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konipas horský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(hojný – systematicky ovšem sčítán až od roku 2024, nelze vyhodnotit jakékoliv trendy)</a:t>
            </a:r>
          </a:p>
          <a:p>
            <a:pPr algn="just"/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kopřivka obecná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(na tocích Tachovska ojediněle hnízdí, informace o tomto jevu jsou zatím jen kusé)</a:t>
            </a:r>
          </a:p>
          <a:p>
            <a:pPr algn="just"/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morčák velký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(zatím na Tachovsku nehnízdí, ale zahnízdění je očekáváno v blízké budoucnosti)</a:t>
            </a:r>
          </a:p>
          <a:p>
            <a:pPr algn="just"/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pisík obecný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(na Tachovsku s největší pravděpodobností nehnízdí)</a:t>
            </a:r>
          </a:p>
        </p:txBody>
      </p:sp>
    </p:spTree>
    <p:extLst>
      <p:ext uri="{BB962C8B-B14F-4D97-AF65-F5344CB8AC3E}">
        <p14:creationId xmlns:p14="http://schemas.microsoft.com/office/powerpoint/2010/main" val="488818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57D641-9A7A-4034-B1C0-38E591BC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331"/>
            <a:ext cx="10515600" cy="794372"/>
          </a:xfrm>
        </p:spPr>
        <p:txBody>
          <a:bodyPr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Proč se se o ně zajímáme?</a:t>
            </a:r>
          </a:p>
        </p:txBody>
      </p:sp>
      <p:pic>
        <p:nvPicPr>
          <p:cNvPr id="4" name="Zástupný obsah 7">
            <a:extLst>
              <a:ext uri="{FF2B5EF4-FFF2-40B4-BE49-F238E27FC236}">
                <a16:creationId xmlns:a16="http://schemas.microsoft.com/office/drawing/2014/main" id="{8B509E54-8284-4D25-A1F2-B5F57B218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75" y="1159499"/>
            <a:ext cx="5487815" cy="44952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6EC878B-695D-4BAA-BDC8-295D6B05B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0" y="1159498"/>
            <a:ext cx="5476190" cy="449523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F920217-C2DD-4ACD-AA4B-6B4FA30019B7}"/>
              </a:ext>
            </a:extLst>
          </p:cNvPr>
          <p:cNvSpPr txBox="1"/>
          <p:nvPr/>
        </p:nvSpPr>
        <p:spPr>
          <a:xfrm>
            <a:off x="619810" y="5882326"/>
            <a:ext cx="10952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čistota vody v našich tocích se v posledních třiceti letech dramaticky zlepšila – na první pohled by situace našich říčních druhů měla být růžová</a:t>
            </a:r>
          </a:p>
        </p:txBody>
      </p:sp>
    </p:spTree>
    <p:extLst>
      <p:ext uri="{BB962C8B-B14F-4D97-AF65-F5344CB8AC3E}">
        <p14:creationId xmlns:p14="http://schemas.microsoft.com/office/powerpoint/2010/main" val="4056895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911AA64C-4E9E-4337-84B9-6E51E3C616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1292283"/>
              </p:ext>
            </p:extLst>
          </p:nvPr>
        </p:nvGraphicFramePr>
        <p:xfrm>
          <a:off x="1024379" y="390338"/>
          <a:ext cx="10143241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409">
                  <a:extLst>
                    <a:ext uri="{9D8B030D-6E8A-4147-A177-3AD203B41FA5}">
                      <a16:colId xmlns:a16="http://schemas.microsoft.com/office/drawing/2014/main" val="3704200140"/>
                    </a:ext>
                  </a:extLst>
                </a:gridCol>
                <a:gridCol w="2479251">
                  <a:extLst>
                    <a:ext uri="{9D8B030D-6E8A-4147-A177-3AD203B41FA5}">
                      <a16:colId xmlns:a16="http://schemas.microsoft.com/office/drawing/2014/main" val="3820600328"/>
                    </a:ext>
                  </a:extLst>
                </a:gridCol>
                <a:gridCol w="3091991">
                  <a:extLst>
                    <a:ext uri="{9D8B030D-6E8A-4147-A177-3AD203B41FA5}">
                      <a16:colId xmlns:a16="http://schemas.microsoft.com/office/drawing/2014/main" val="2372158930"/>
                    </a:ext>
                  </a:extLst>
                </a:gridCol>
                <a:gridCol w="2950590">
                  <a:extLst>
                    <a:ext uri="{9D8B030D-6E8A-4147-A177-3AD203B41FA5}">
                      <a16:colId xmlns:a16="http://schemas.microsoft.com/office/drawing/2014/main" val="3728951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období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normál 1961 - 2000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úhrn (L2PLAN01 Planá)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normálu 1961 - 2000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059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léto ´23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8610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podzim ´23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285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zima ´23/´24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3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jaro ´24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971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léto ´24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00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podzim ´24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5013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zima ´24/´25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6317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jaro ´25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282504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02C151A0-F67C-476B-8961-F422AE699E67}"/>
              </a:ext>
            </a:extLst>
          </p:cNvPr>
          <p:cNvSpPr txBox="1"/>
          <p:nvPr/>
        </p:nvSpPr>
        <p:spPr>
          <a:xfrm>
            <a:off x="895548" y="4217586"/>
            <a:ext cx="106302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problémů, kterým říční druhy ptáků čelí, je nepochybně ještě mnohem více: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predace invazními druhy šelem (norek americký, mýval severní, psík mývalovitý)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tzv. „protipovodňová opatření“, tedy regulace toků (narovnávání, zatrubnění, stavba přehrad)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zarůstání břehů invazními druhy rostlin (netýkavka žláznatá, křídlatky)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rekonstrukce mostních konstrukcí (připravují skorce/konipasy o hnízdiště, resp. nocoviště)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rekreační využívání toků (chatové osady, vodáci apod.)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59155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BB28EE8-28FE-453B-854A-BCCD4C325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0" y="696799"/>
            <a:ext cx="5723338" cy="4028419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A210156-530A-4BBF-8FA4-C09A890C4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346" y="696799"/>
            <a:ext cx="5952903" cy="402842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74C8239-FC93-4C24-A114-0A1E1925D722}"/>
              </a:ext>
            </a:extLst>
          </p:cNvPr>
          <p:cNvSpPr txBox="1"/>
          <p:nvPr/>
        </p:nvSpPr>
        <p:spPr>
          <a:xfrm>
            <a:off x="3181678" y="26498"/>
            <a:ext cx="5723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Případ „tachovští skorci“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C4A0D3A-C9D8-4AB1-81B8-AB468C98AAA8}"/>
              </a:ext>
            </a:extLst>
          </p:cNvPr>
          <p:cNvSpPr txBox="1"/>
          <p:nvPr/>
        </p:nvSpPr>
        <p:spPr>
          <a:xfrm>
            <a:off x="195750" y="4810744"/>
            <a:ext cx="5723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56 obsazených teritorií / 140 km toků (Hamerský a Kosí p., Mže, Úhlavka, Úterský p.) 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průměr 1 teritorium / 2,5 km toku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rovnoměrné rozmístění obsazených teritorií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1B8A187-CC9D-44DF-8EF9-3782A73F40E6}"/>
              </a:ext>
            </a:extLst>
          </p:cNvPr>
          <p:cNvSpPr txBox="1"/>
          <p:nvPr/>
        </p:nvSpPr>
        <p:spPr>
          <a:xfrm>
            <a:off x="6043346" y="4810744"/>
            <a:ext cx="5723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28 obsazených teritorií / 140 km toků (totožný rozsah mapovaného území)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průměr 1 teritorium / 5,0 km toku (- 50%)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rozsáhlá „bílá místa“ (Kosí potok, dolní Mže…)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50E7EB6-132C-44BB-BCC9-FA0A6C02B359}"/>
              </a:ext>
            </a:extLst>
          </p:cNvPr>
          <p:cNvSpPr txBox="1"/>
          <p:nvPr/>
        </p:nvSpPr>
        <p:spPr>
          <a:xfrm>
            <a:off x="290018" y="3910329"/>
            <a:ext cx="1020308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2015 –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1304F49-98BC-4AB7-A535-AA38C79FF4E1}"/>
              </a:ext>
            </a:extLst>
          </p:cNvPr>
          <p:cNvSpPr txBox="1"/>
          <p:nvPr/>
        </p:nvSpPr>
        <p:spPr>
          <a:xfrm>
            <a:off x="6096001" y="4264272"/>
            <a:ext cx="794994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790775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030437-012B-45E5-ABD5-1F6C65F84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78494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Zájmové území (2024 – 2025) a metodika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532401C0-D28B-4B14-AD1F-A49C344FC2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0483775"/>
              </p:ext>
            </p:extLst>
          </p:nvPr>
        </p:nvGraphicFramePr>
        <p:xfrm>
          <a:off x="979603" y="1483210"/>
          <a:ext cx="1051559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1437322027"/>
                    </a:ext>
                  </a:extLst>
                </a:gridCol>
                <a:gridCol w="5105398">
                  <a:extLst>
                    <a:ext uri="{9D8B030D-6E8A-4147-A177-3AD203B41FA5}">
                      <a16:colId xmlns:a16="http://schemas.microsoft.com/office/drawing/2014/main" val="76990677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2727993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 – 2017, 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060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Hamerský potok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25,4 km (státní hranice – ústí do Mže)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km (2 úseky)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6275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Kosí potok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28,1 km (Úšovický p. – ústí do Mže)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km (3 úseky)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9225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Mže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53,8 km (VN Lučina – jez U Lávky)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km (4 úseky)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459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Úhlavka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12,6 km (Výrovský p. – ústí do Mže)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km (1 úsek)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375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Úterský potok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18,6 km (Nezdický p. – VN Hracholusky)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km (2 úseky)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597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138,5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km (12 úseků)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9677501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CF5069E8-FA7A-4BB8-ABE1-16AE2706186C}"/>
              </a:ext>
            </a:extLst>
          </p:cNvPr>
          <p:cNvSpPr txBox="1"/>
          <p:nvPr/>
        </p:nvSpPr>
        <p:spPr>
          <a:xfrm>
            <a:off x="979603" y="4327390"/>
            <a:ext cx="105155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 překládané srovnání obou sezón bude využito stejných úseků, jako v roce 2025 – pro každé pozorování v roce 2024 byla zaznamenána poloha – to umožňuje „vytáhnout si“ požadovaná data</a:t>
            </a:r>
          </a:p>
          <a:p>
            <a:pPr algn="just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sčítáno bylo jednou v sezóně (od konce března do počátku května) – kromě zájmových druhů byly zaznamenávány i ostatní vodní ptáci, resp. druhy Červeného seznamu</a:t>
            </a:r>
          </a:p>
        </p:txBody>
      </p:sp>
    </p:spTree>
    <p:extLst>
      <p:ext uri="{BB962C8B-B14F-4D97-AF65-F5344CB8AC3E}">
        <p14:creationId xmlns:p14="http://schemas.microsoft.com/office/powerpoint/2010/main" val="2629160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3D0389D-CA51-47CD-83F3-095401854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97" y="275243"/>
            <a:ext cx="9595097" cy="6307514"/>
          </a:xfrm>
        </p:spPr>
      </p:pic>
      <p:graphicFrame>
        <p:nvGraphicFramePr>
          <p:cNvPr id="6" name="Tabulka 4">
            <a:extLst>
              <a:ext uri="{FF2B5EF4-FFF2-40B4-BE49-F238E27FC236}">
                <a16:creationId xmlns:a16="http://schemas.microsoft.com/office/drawing/2014/main" id="{AAC4C8A2-6472-4A84-8C0C-828D2B0B3A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4408526"/>
              </p:ext>
            </p:extLst>
          </p:nvPr>
        </p:nvGraphicFramePr>
        <p:xfrm>
          <a:off x="6096000" y="2131060"/>
          <a:ext cx="5896876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446">
                  <a:extLst>
                    <a:ext uri="{9D8B030D-6E8A-4147-A177-3AD203B41FA5}">
                      <a16:colId xmlns:a16="http://schemas.microsoft.com/office/drawing/2014/main" val="1437322027"/>
                    </a:ext>
                  </a:extLst>
                </a:gridCol>
                <a:gridCol w="1904215">
                  <a:extLst>
                    <a:ext uri="{9D8B030D-6E8A-4147-A177-3AD203B41FA5}">
                      <a16:colId xmlns:a16="http://schemas.microsoft.com/office/drawing/2014/main" val="769906777"/>
                    </a:ext>
                  </a:extLst>
                </a:gridCol>
                <a:gridCol w="1904215">
                  <a:extLst>
                    <a:ext uri="{9D8B030D-6E8A-4147-A177-3AD203B41FA5}">
                      <a16:colId xmlns:a16="http://schemas.microsoft.com/office/drawing/2014/main" val="12727993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060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Hamerský potok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275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Kosí potok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225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Mže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459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Úhlavka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375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Úterský potok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597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677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339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78029DF-5B55-44C4-A00A-948A8940D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62" y="216943"/>
            <a:ext cx="9142933" cy="6424114"/>
          </a:xfrm>
        </p:spPr>
      </p:pic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6BCF8124-62AA-4BFB-A74C-C07F10B738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2906371"/>
              </p:ext>
            </p:extLst>
          </p:nvPr>
        </p:nvGraphicFramePr>
        <p:xfrm>
          <a:off x="6096000" y="2131060"/>
          <a:ext cx="5896876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446">
                  <a:extLst>
                    <a:ext uri="{9D8B030D-6E8A-4147-A177-3AD203B41FA5}">
                      <a16:colId xmlns:a16="http://schemas.microsoft.com/office/drawing/2014/main" val="1437322027"/>
                    </a:ext>
                  </a:extLst>
                </a:gridCol>
                <a:gridCol w="1904215">
                  <a:extLst>
                    <a:ext uri="{9D8B030D-6E8A-4147-A177-3AD203B41FA5}">
                      <a16:colId xmlns:a16="http://schemas.microsoft.com/office/drawing/2014/main" val="769906777"/>
                    </a:ext>
                  </a:extLst>
                </a:gridCol>
                <a:gridCol w="1904215">
                  <a:extLst>
                    <a:ext uri="{9D8B030D-6E8A-4147-A177-3AD203B41FA5}">
                      <a16:colId xmlns:a16="http://schemas.microsoft.com/office/drawing/2014/main" val="12727993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060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Hamerský potok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275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Kosí potok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225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Mže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459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Úhlavka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375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Úterský potok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597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677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5992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1EC94EC-35AE-4E25-A1CC-BB41A975E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337" y="326457"/>
            <a:ext cx="9513326" cy="6205085"/>
          </a:xfrm>
          <a:solidFill>
            <a:schemeClr val="accent5">
              <a:lumMod val="40000"/>
              <a:lumOff val="60000"/>
            </a:schemeClr>
          </a:solidFill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F0A5FAE-B4FE-4ADD-B864-11F01A1A8672}"/>
              </a:ext>
            </a:extLst>
          </p:cNvPr>
          <p:cNvSpPr txBox="1"/>
          <p:nvPr/>
        </p:nvSpPr>
        <p:spPr>
          <a:xfrm>
            <a:off x="9200561" y="6052009"/>
            <a:ext cx="151771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morčák velký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24C32CD-6745-4B31-9DC7-7141736BD40E}"/>
              </a:ext>
            </a:extLst>
          </p:cNvPr>
          <p:cNvSpPr txBox="1"/>
          <p:nvPr/>
        </p:nvSpPr>
        <p:spPr>
          <a:xfrm>
            <a:off x="2302982" y="449112"/>
            <a:ext cx="7586035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fotografie ptáků v prezentaci laskavě poskytl pan Pavel Štěpánek!</a:t>
            </a:r>
          </a:p>
        </p:txBody>
      </p:sp>
    </p:spTree>
    <p:extLst>
      <p:ext uri="{BB962C8B-B14F-4D97-AF65-F5344CB8AC3E}">
        <p14:creationId xmlns:p14="http://schemas.microsoft.com/office/powerpoint/2010/main" val="212850531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718</Words>
  <Application>Microsoft Office PowerPoint</Application>
  <PresentationFormat>Širokoúhlá obrazovka</PresentationFormat>
  <Paragraphs>150</Paragraphs>
  <Slides>12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Říční ptáci Tachovska v sezónách 2024 a 2025</vt:lpstr>
      <vt:lpstr>Kdo jsou říční ptáci?</vt:lpstr>
      <vt:lpstr>Proč se se o ně zajímáme?</vt:lpstr>
      <vt:lpstr>Prezentace aplikace PowerPoint</vt:lpstr>
      <vt:lpstr>Prezentace aplikace PowerPoint</vt:lpstr>
      <vt:lpstr>Zájmové území (2024 – 2025) a metodika</vt:lpstr>
      <vt:lpstr>Prezentace aplikace PowerPoint</vt:lpstr>
      <vt:lpstr>Prezentace aplikace PowerPoint</vt:lpstr>
      <vt:lpstr>Prezentace aplikace PowerPoint</vt:lpstr>
      <vt:lpstr>Jak budeme pokračovat?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Říční ptáci Tachovska v sezónách 2024 a 2025</dc:title>
  <dc:creator>Martin Liška</dc:creator>
  <cp:lastModifiedBy>Martin Liška</cp:lastModifiedBy>
  <cp:revision>20</cp:revision>
  <dcterms:created xsi:type="dcterms:W3CDTF">2025-10-09T06:27:26Z</dcterms:created>
  <dcterms:modified xsi:type="dcterms:W3CDTF">2025-10-09T11:30:52Z</dcterms:modified>
</cp:coreProperties>
</file>