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274" r:id="rId3"/>
    <p:sldId id="289" r:id="rId4"/>
    <p:sldId id="298" r:id="rId5"/>
    <p:sldId id="292" r:id="rId6"/>
    <p:sldId id="306" r:id="rId7"/>
    <p:sldId id="310" r:id="rId8"/>
    <p:sldId id="309" r:id="rId9"/>
    <p:sldId id="307" r:id="rId10"/>
    <p:sldId id="291" r:id="rId11"/>
    <p:sldId id="305" r:id="rId12"/>
    <p:sldId id="295" r:id="rId13"/>
    <p:sldId id="294" r:id="rId14"/>
    <p:sldId id="297" r:id="rId15"/>
    <p:sldId id="312" r:id="rId16"/>
    <p:sldId id="304" r:id="rId17"/>
    <p:sldId id="303" r:id="rId18"/>
    <p:sldId id="311" r:id="rId19"/>
    <p:sldId id="293" r:id="rId20"/>
    <p:sldId id="316" r:id="rId21"/>
    <p:sldId id="317" r:id="rId22"/>
    <p:sldId id="313" r:id="rId23"/>
    <p:sldId id="315" r:id="rId24"/>
    <p:sldId id="301" r:id="rId25"/>
    <p:sldId id="296" r:id="rId26"/>
    <p:sldId id="299" r:id="rId27"/>
    <p:sldId id="314" r:id="rId28"/>
    <p:sldId id="308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Myslík" initials="ZM" lastIdx="1" clrIdx="0">
    <p:extLst>
      <p:ext uri="{19B8F6BF-5375-455C-9EA6-DF929625EA0E}">
        <p15:presenceInfo xmlns:p15="http://schemas.microsoft.com/office/powerpoint/2012/main" userId="Zdeněk Mysl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47"/>
    <a:srgbClr val="84B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76741" autoAdjust="0"/>
  </p:normalViewPr>
  <p:slideViewPr>
    <p:cSldViewPr snapToGrid="0" snapToObjects="1">
      <p:cViewPr varScale="1">
        <p:scale>
          <a:sx n="109" d="100"/>
          <a:sy n="109" d="100"/>
        </p:scale>
        <p:origin x="1020" y="11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BDE1-A7EC-4731-B73A-9477C8C0FB00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AD5E-34E1-44E3-8E1E-D86E1C280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51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97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2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38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76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09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PPK</a:t>
            </a:r>
          </a:p>
          <a:p>
            <a:pPr marL="0" marR="0" lvl="0" indent="0" algn="l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Národní plán obnovy „NPO_POPFK“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Operační program</a:t>
            </a:r>
            <a:r>
              <a:rPr kumimoji="0" lang="cs-CZ" sz="1200" b="1" i="0" u="none" strike="noStrike" kern="1200" cap="none" spc="-1" normalizeH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 životní prostředí </a:t>
            </a:r>
            <a:r>
              <a:rPr lang="cs-CZ" sz="1200" b="1" spc="-1" baseline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OPŽP</a:t>
            </a:r>
            <a:endParaRPr kumimoji="0" lang="cs-CZ" sz="12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26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3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 akcích,</a:t>
            </a:r>
            <a:r>
              <a:rPr lang="cs-CZ" baseline="0" dirty="0" smtClean="0"/>
              <a:t> důležitých událostech, spolupráci a zajímavostech v přírodě Českého lesa informujeme i na sociálních sítích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71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 akcích,</a:t>
            </a:r>
            <a:r>
              <a:rPr lang="cs-CZ" baseline="0" dirty="0" smtClean="0"/>
              <a:t> důležitých událostech, spolupráci a zajímavostech v přírodě Českého lesa informujeme i na sociálních sítích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626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 akcích,</a:t>
            </a:r>
            <a:r>
              <a:rPr lang="cs-CZ" baseline="0" dirty="0" smtClean="0"/>
              <a:t> důležitých událostech, spolupráci a zajímavostech v přírodě Českého lesa informujeme i na sociálních sítích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48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76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00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Navázala bych na péči – něco ve smyslu :</a:t>
            </a:r>
            <a:r>
              <a:rPr lang="cs-CZ" baseline="0" dirty="0" smtClean="0"/>
              <a:t> Cílená péče by nebyla možná bez monitoringu, ať už se jedná o invazivní druhy či druhý vzácné a chráněné…….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67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Niva –</a:t>
            </a:r>
            <a:r>
              <a:rPr lang="cs-CZ" baseline="0" dirty="0" smtClean="0"/>
              <a:t> modrásek bahenní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2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68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46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D5E-34E1-44E3-8E1E-D86E1C280E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60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6CA74-7D12-B147-9250-8E2EF928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EB8F85-2EC8-514A-AF5B-15B365C2E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5A6F9-B8C3-4A4D-8296-A54C76A2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A6FB8-2CB5-F94E-8E77-28F94B07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23825D-1B5C-7446-A3BC-3A5E1EA4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79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33F6D-ED28-6C4A-ACD4-E9FA7523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D3ACB2-CE9A-2D49-9D1D-035317AF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2AF7C-03E7-CF42-AD8F-8564FB3B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B1E95-86CB-BD4D-B370-697F361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271FE-0DE7-FF40-881A-75ACDC8E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8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0632B4-4EEE-E043-9781-95D5FE6E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36060F-1CC5-4047-AA20-D2CBC0C50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7B9BB-2AD4-D244-A4D7-1F3A1123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C2DF3-A49D-7B4A-A1D5-E3FC79FE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E0310C-14C0-C04F-A505-70845D86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3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D5E54-188C-3A4A-BD67-C145FD37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6DB05-CCEE-EE48-9583-8EF16106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6FE8D6-1197-3A41-B821-5DADCAF3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2A530E-3716-8448-A35E-9A68D41F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5C6DB-467A-3E46-A748-1D575CA0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2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0B246-34FC-4947-832F-A677FC3D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ED4B6-864E-3242-83D5-391D3EF0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E34DF-8714-784E-BBE1-E8A45975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05564F-67E2-3A47-9EF8-D1242C2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BD1569-7DBD-5D4A-90FA-8FE838F0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3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0A701-3DEA-364E-9A66-CC9E1504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B640BF-6D33-8245-88C1-0AA60E10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D8847E-EAB1-5646-AE16-CE5C673AA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2B5987-143F-654B-BB01-BAB91E91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FF10D5-73F2-2A45-BFD4-1B8E1464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70B80-FC08-AA48-8FFE-6E99E005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0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54235-B9B3-0A40-9AE5-BE37D57A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FE1C76-2C20-E44B-BE3E-3B37FD99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8412D-4B06-3A49-90F8-FC6C9B8F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1B1822-F70C-E148-BD9C-007ED845F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286906-2D5B-EF42-BB41-7B760843B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51DEC7-A583-8649-B5DC-8E754969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C35138-9F4A-1B4D-8CCF-FDA2ABA7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AD9DDD-DC44-544B-A413-D02F8299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0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60634-EB24-E540-8A42-C3132F89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8FF8D5-F290-C046-8510-B1130EE0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73CF7A-D91D-9742-BCFA-06C3F524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F0767D-C961-C041-A513-6EB2AC3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4E8116-F6E2-1043-949D-B831A404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22A23E-81AE-5041-ADFF-CDAAF9DC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1BC898-4099-D04E-BC9F-CA574EA4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56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BF4A5-BB99-B14F-81FC-69BE848C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BA6DE-A87A-A84F-BAA0-7760DE64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418F31-B788-7947-B7E9-4E50D035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818710-51DB-C147-B4AE-140DD44A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89357-5A4E-9443-AF78-6EC39700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AE1D8D-9AF6-AF40-A10B-FE07CEB0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01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3873F-C5AB-4B4A-A1CA-B757C028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211B48-FDCB-1F4B-BE0C-6E425201E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11C09B-9821-A24E-A81B-5904E47F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E37E95-3C81-FE4D-961A-353ACDA0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FCA679-8DFA-8C43-94AF-917A71E3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338643-C849-6849-8973-8FEA0A3B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57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2E3A9E-956B-3745-B12B-7F16922A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BC223-C578-E349-9970-EB48B3139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9F72C-01D0-9C46-898C-B922CEF13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A260-4F65-DF4A-ACCF-4A98C018891B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70298D-F039-8146-81DC-7077319E3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F9186A-7673-A14E-9E5A-AB42EADA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F608-B7AE-4442-A01A-943A1AD7B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9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5F8EA60-1D40-D945-BDE3-8F3F6106B495}"/>
              </a:ext>
            </a:extLst>
          </p:cNvPr>
          <p:cNvSpPr txBox="1"/>
          <p:nvPr/>
        </p:nvSpPr>
        <p:spPr>
          <a:xfrm>
            <a:off x="102438" y="1755490"/>
            <a:ext cx="11987118" cy="7775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6000"/>
              </a:lnSpc>
              <a:spcAft>
                <a:spcPts val="1200"/>
              </a:spcAft>
            </a:pPr>
            <a:r>
              <a:rPr lang="cs-CZ" sz="3200" b="1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Český les: 20 let pod křídly CHKO</a:t>
            </a:r>
            <a:endParaRPr lang="cs-CZ" sz="3200" b="1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6D87B1-70B0-DE49-8FE7-1D9CCDB2DF3F}"/>
              </a:ext>
            </a:extLst>
          </p:cNvPr>
          <p:cNvSpPr txBox="1"/>
          <p:nvPr/>
        </p:nvSpPr>
        <p:spPr>
          <a:xfrm>
            <a:off x="4639454" y="4535116"/>
            <a:ext cx="291308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října 2025</a:t>
            </a: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1E8B05-EF91-1143-8AA4-983037E4193E}"/>
              </a:ext>
            </a:extLst>
          </p:cNvPr>
          <p:cNvCxnSpPr/>
          <p:nvPr/>
        </p:nvCxnSpPr>
        <p:spPr>
          <a:xfrm>
            <a:off x="5283308" y="2849845"/>
            <a:ext cx="1440000" cy="0"/>
          </a:xfrm>
          <a:prstGeom prst="line">
            <a:avLst/>
          </a:prstGeom>
          <a:ln w="25400">
            <a:solidFill>
              <a:srgbClr val="84B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231F6627-7280-8E47-9EAF-814EE4DB1F85}"/>
              </a:ext>
            </a:extLst>
          </p:cNvPr>
          <p:cNvSpPr/>
          <p:nvPr/>
        </p:nvSpPr>
        <p:spPr>
          <a:xfrm>
            <a:off x="3948263" y="6372000"/>
            <a:ext cx="4295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Agentura ochrany přírody a krajiny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34" y="5011443"/>
            <a:ext cx="1475232" cy="9631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049" y="4957020"/>
            <a:ext cx="1831665" cy="101759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E6D87B1-70B0-DE49-8FE7-1D9CCDB2DF3F}"/>
              </a:ext>
            </a:extLst>
          </p:cNvPr>
          <p:cNvSpPr txBox="1"/>
          <p:nvPr/>
        </p:nvSpPr>
        <p:spPr>
          <a:xfrm>
            <a:off x="3359355" y="3155781"/>
            <a:ext cx="5473283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příznivců Českého lesa</a:t>
            </a:r>
          </a:p>
          <a:p>
            <a:pPr algn="ctr"/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Tomáš </a:t>
            </a:r>
            <a:r>
              <a:rPr lang="cs-CZ" sz="24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Peckert</a:t>
            </a: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0" y="349799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Péče o chráněná území 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7538" y="1354785"/>
            <a:ext cx="1106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</a:t>
            </a: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a zlepšování 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stavů předmětů </a:t>
            </a: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ochrany zvláště chráněných území a území soustavy Natura 2000 a podporu zvláště chráněných druhů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Rezervace a památky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Chráněné druhy rostlin a zvířat</a:t>
            </a: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9585271" y="2296606"/>
            <a:ext cx="2242774" cy="3048139"/>
            <a:chOff x="9585271" y="2296606"/>
            <a:chExt cx="2242774" cy="3048139"/>
          </a:xfrm>
        </p:grpSpPr>
        <p:pic>
          <p:nvPicPr>
            <p:cNvPr id="11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676" r="27876"/>
            <a:stretch>
              <a:fillRect/>
            </a:stretch>
          </p:blipFill>
          <p:spPr bwMode="auto">
            <a:xfrm>
              <a:off x="9593099" y="2296606"/>
              <a:ext cx="2234946" cy="304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Nadpis 1"/>
            <p:cNvSpPr txBox="1">
              <a:spLocks/>
            </p:cNvSpPr>
            <p:nvPr/>
          </p:nvSpPr>
          <p:spPr>
            <a:xfrm>
              <a:off x="9585271" y="5046785"/>
              <a:ext cx="858318" cy="2979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/>
            <a:lstStyle/>
            <a:p>
              <a:pPr eaLnBrk="1" hangingPunct="1">
                <a:defRPr/>
              </a:pPr>
              <a:r>
                <a:rPr lang="cs-CZ" sz="1600" kern="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kosení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476710" y="3901281"/>
            <a:ext cx="2789638" cy="1859757"/>
            <a:chOff x="6476710" y="3901281"/>
            <a:chExt cx="2789638" cy="1859757"/>
          </a:xfrm>
        </p:grpSpPr>
        <p:pic>
          <p:nvPicPr>
            <p:cNvPr id="10" name="Obrázek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712" y="3901281"/>
              <a:ext cx="2789636" cy="185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Nadpis 1"/>
            <p:cNvSpPr txBox="1">
              <a:spLocks/>
            </p:cNvSpPr>
            <p:nvPr/>
          </p:nvSpPr>
          <p:spPr>
            <a:xfrm>
              <a:off x="6476710" y="5460383"/>
              <a:ext cx="1995485" cy="2979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/>
            <a:lstStyle/>
            <a:p>
              <a:pPr eaLnBrk="1" hangingPunct="1">
                <a:defRPr/>
              </a:pPr>
              <a:r>
                <a:rPr lang="cs-CZ" sz="1600" kern="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</a:t>
              </a:r>
              <a:r>
                <a:rPr lang="cs-CZ" sz="1600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ozrušování drnu</a:t>
              </a:r>
              <a:endParaRPr lang="cs-CZ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442539" y="3901281"/>
            <a:ext cx="2707422" cy="1857062"/>
            <a:chOff x="3442539" y="3901281"/>
            <a:chExt cx="2707422" cy="1857062"/>
          </a:xfrm>
        </p:grpSpPr>
        <p:pic>
          <p:nvPicPr>
            <p:cNvPr id="9" name="Obrázek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540" y="3901281"/>
              <a:ext cx="2707421" cy="185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Nadpis 1"/>
            <p:cNvSpPr txBox="1">
              <a:spLocks/>
            </p:cNvSpPr>
            <p:nvPr/>
          </p:nvSpPr>
          <p:spPr>
            <a:xfrm>
              <a:off x="3442539" y="5460383"/>
              <a:ext cx="1810595" cy="2979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/>
            <a:lstStyle/>
            <a:p>
              <a:pPr eaLnBrk="1" hangingPunct="1">
                <a:defRPr/>
              </a:pPr>
              <a:r>
                <a:rPr lang="cs-CZ" sz="1600" kern="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</a:t>
              </a:r>
              <a:r>
                <a:rPr lang="cs-CZ" sz="1600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xtenzivní pastva</a:t>
              </a:r>
              <a:endParaRPr lang="cs-CZ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13864" y="3901281"/>
            <a:ext cx="2701925" cy="1821774"/>
            <a:chOff x="413864" y="3901281"/>
            <a:chExt cx="2701925" cy="182177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4" y="3901281"/>
              <a:ext cx="2701925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Nadpis 1"/>
            <p:cNvSpPr txBox="1">
              <a:spLocks/>
            </p:cNvSpPr>
            <p:nvPr/>
          </p:nvSpPr>
          <p:spPr>
            <a:xfrm>
              <a:off x="413864" y="5425095"/>
              <a:ext cx="2058748" cy="2979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/>
            <a:lstStyle/>
            <a:p>
              <a:pPr eaLnBrk="1" hangingPunct="1">
                <a:defRPr/>
              </a:pPr>
              <a:r>
                <a:rPr lang="cs-CZ" sz="1600" kern="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v</a:t>
              </a:r>
              <a:r>
                <a:rPr lang="cs-CZ" sz="1600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yřezávání náletu</a:t>
              </a:r>
              <a:endParaRPr lang="cs-CZ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6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2595" y="423362"/>
            <a:ext cx="11358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let péče v číslech</a:t>
            </a:r>
            <a:endParaRPr lang="cs-CZ" sz="4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Luční managementy		- 	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</a:t>
            </a:r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Nelesní výsadba			-	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3 061 </a:t>
            </a:r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 lese (MZD)		-	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56 431 </a:t>
            </a:r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Tůně					- 	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Likvidace invazních rostlin	- 	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</a:p>
        </p:txBody>
      </p:sp>
    </p:spTree>
    <p:extLst>
      <p:ext uri="{BB962C8B-B14F-4D97-AF65-F5344CB8AC3E}">
        <p14:creationId xmlns:p14="http://schemas.microsoft.com/office/powerpoint/2010/main" val="38884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83504" y="322993"/>
            <a:ext cx="43031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 Na Požárech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3640235" y="3526210"/>
            <a:ext cx="1504950" cy="28892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pětiprstka </a:t>
            </a:r>
            <a:r>
              <a:rPr lang="cs-CZ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žežulník</a:t>
            </a: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60" y="1024919"/>
            <a:ext cx="5047645" cy="496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5625503" y="1726711"/>
            <a:ext cx="6145278" cy="4176848"/>
            <a:chOff x="5604979" y="1024919"/>
            <a:chExt cx="6145278" cy="4176848"/>
          </a:xfrm>
        </p:grpSpPr>
        <p:grpSp>
          <p:nvGrpSpPr>
            <p:cNvPr id="3" name="Skupina 2"/>
            <p:cNvGrpSpPr/>
            <p:nvPr/>
          </p:nvGrpSpPr>
          <p:grpSpPr>
            <a:xfrm>
              <a:off x="5625503" y="1024919"/>
              <a:ext cx="6124754" cy="4176848"/>
              <a:chOff x="5708554" y="1434293"/>
              <a:chExt cx="6124754" cy="4176848"/>
            </a:xfrm>
          </p:grpSpPr>
          <p:pic>
            <p:nvPicPr>
              <p:cNvPr id="25" name="obrázek 2" descr="C:\Users\marketa.dortova\Pictures\Desktop\DSC_2108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554" y="1434293"/>
                <a:ext cx="2968853" cy="1973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Obrázek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554" y="3630069"/>
                <a:ext cx="2979326" cy="1981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Obrázek 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3854" y="1434293"/>
                <a:ext cx="2959454" cy="1973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Obrázek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3854" y="3604778"/>
                <a:ext cx="2946663" cy="1959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Zástupný symbol pro obsah 2"/>
            <p:cNvSpPr txBox="1">
              <a:spLocks/>
            </p:cNvSpPr>
            <p:nvPr/>
          </p:nvSpPr>
          <p:spPr bwMode="auto">
            <a:xfrm>
              <a:off x="5604979" y="2749510"/>
              <a:ext cx="571886" cy="288925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cs-CZ" sz="12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3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ástupný symbol pro obsah 2"/>
            <p:cNvSpPr txBox="1">
              <a:spLocks/>
            </p:cNvSpPr>
            <p:nvPr/>
          </p:nvSpPr>
          <p:spPr bwMode="auto">
            <a:xfrm>
              <a:off x="5604979" y="4912842"/>
              <a:ext cx="571886" cy="288925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cs-CZ" sz="12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3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Zástupný symbol pro obsah 2"/>
            <p:cNvSpPr txBox="1">
              <a:spLocks/>
            </p:cNvSpPr>
            <p:nvPr/>
          </p:nvSpPr>
          <p:spPr bwMode="auto">
            <a:xfrm>
              <a:off x="8790802" y="2709896"/>
              <a:ext cx="894373" cy="288925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cs-CZ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cs-CZ" sz="12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průběhu</a:t>
              </a: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3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Zástupný symbol pro obsah 2"/>
            <p:cNvSpPr txBox="1">
              <a:spLocks/>
            </p:cNvSpPr>
            <p:nvPr/>
          </p:nvSpPr>
          <p:spPr bwMode="auto">
            <a:xfrm>
              <a:off x="8781472" y="4865903"/>
              <a:ext cx="571886" cy="288925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cs-CZ" sz="12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3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5610916" y="449438"/>
            <a:ext cx="61570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ha - projekt </a:t>
            </a:r>
            <a:r>
              <a:rPr lang="cs-CZ" sz="1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400" b="1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Operačního programu životního prostředí (</a:t>
            </a:r>
            <a:r>
              <a:rPr lang="cs-CZ" sz="1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OPŽP)</a:t>
            </a:r>
            <a:r>
              <a:rPr lang="cs-CZ" sz="1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obnovní </a:t>
            </a:r>
            <a:r>
              <a:rPr lang="cs-CZ" sz="1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cs-CZ" sz="1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mokřadních </a:t>
            </a:r>
            <a:r>
              <a:rPr lang="cs-CZ" sz="1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společenstev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ha - </a:t>
            </a:r>
            <a:r>
              <a:rPr lang="cs-CZ" sz="1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péče o krajinu</a:t>
            </a:r>
            <a:endParaRPr lang="cs-CZ" sz="1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1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2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06" y="309198"/>
            <a:ext cx="4075390" cy="274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993" y="285107"/>
            <a:ext cx="4119456" cy="27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603" y="3302573"/>
            <a:ext cx="4075390" cy="27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375" y="3263365"/>
            <a:ext cx="4191368" cy="279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pic>
        <p:nvPicPr>
          <p:cNvPr id="10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35" y="394618"/>
            <a:ext cx="4000857" cy="25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432" y="396556"/>
            <a:ext cx="4047678" cy="25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928" y="230470"/>
            <a:ext cx="1836361" cy="275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348" y="3196577"/>
            <a:ext cx="3734968" cy="280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088" y="3153576"/>
            <a:ext cx="3567532" cy="289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6708773" y="5756120"/>
            <a:ext cx="1511300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perleťovec severní</a:t>
            </a: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1964697" y="5714583"/>
            <a:ext cx="1579562" cy="2714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střevlík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Ménétriésův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681135" y="2645262"/>
            <a:ext cx="1089026" cy="274637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všivec lesní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5170928" y="2720608"/>
            <a:ext cx="1446213" cy="26352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prstnatec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májový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7561432" y="2645262"/>
            <a:ext cx="1446213" cy="26511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klikva bahenní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4481151" y="5726927"/>
            <a:ext cx="1225550" cy="196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© Z. Papoušek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 bwMode="auto">
          <a:xfrm>
            <a:off x="9314683" y="5799009"/>
            <a:ext cx="1147763" cy="1984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© V. Otruba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1"/>
          <p:cNvSpPr/>
          <p:nvPr/>
        </p:nvSpPr>
        <p:spPr>
          <a:xfrm>
            <a:off x="-3918858" y="6052983"/>
            <a:ext cx="1185976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10" y="3807765"/>
            <a:ext cx="3232327" cy="215488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5" y="3807765"/>
            <a:ext cx="3266498" cy="21776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420" y="3799486"/>
            <a:ext cx="3257162" cy="217144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595" y="423362"/>
            <a:ext cx="106006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Pastva </a:t>
            </a:r>
            <a:r>
              <a:rPr lang="cs-CZ" sz="24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jaků</a:t>
            </a: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ČSOP </a:t>
            </a:r>
            <a:r>
              <a:rPr lang="cs-CZ" sz="24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Libosváry</a:t>
            </a: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Kříženec koně, krávy a prasete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Nenáročný druh vhodný na podmáčené a na živiny chudé lokality</a:t>
            </a:r>
          </a:p>
          <a:p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(PP Veský mlýn, EVL a NPP Na požárech)</a:t>
            </a:r>
          </a:p>
        </p:txBody>
      </p:sp>
    </p:spTree>
    <p:extLst>
      <p:ext uri="{BB962C8B-B14F-4D97-AF65-F5344CB8AC3E}">
        <p14:creationId xmlns:p14="http://schemas.microsoft.com/office/powerpoint/2010/main" val="3946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322993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EVL Niva Nemanického potoka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07" y="1179449"/>
            <a:ext cx="3349653" cy="4752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8" b="533"/>
          <a:stretch/>
        </p:blipFill>
        <p:spPr>
          <a:xfrm>
            <a:off x="4190068" y="3255575"/>
            <a:ext cx="3629655" cy="2415491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4096395" y="1167179"/>
            <a:ext cx="692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o cca 700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roce 2023 podepsána veřejnoprávní dohoda s většinovým vlastníkem o péči o území</a:t>
            </a: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973" y="3255575"/>
            <a:ext cx="3622872" cy="24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322993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EVL Niva Nemanického potoka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447807" y="3071695"/>
            <a:ext cx="1883494" cy="2860122"/>
            <a:chOff x="9574262" y="1265364"/>
            <a:chExt cx="1883494" cy="2860122"/>
          </a:xfrm>
        </p:grpSpPr>
        <p:pic>
          <p:nvPicPr>
            <p:cNvPr id="18" name="Obrázek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271" y="1265364"/>
              <a:ext cx="1872485" cy="281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ástupný symbol pro obsah 2"/>
            <p:cNvSpPr txBox="1">
              <a:spLocks/>
            </p:cNvSpPr>
            <p:nvPr/>
          </p:nvSpPr>
          <p:spPr bwMode="auto">
            <a:xfrm>
              <a:off x="9574262" y="3852436"/>
              <a:ext cx="1371600" cy="273050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cs-CZ" sz="120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prstnatec</a:t>
              </a:r>
              <a:r>
                <a:rPr lang="cs-CZ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 májový</a:t>
              </a:r>
              <a:r>
                <a:rPr lang="cs-CZ" sz="1600" kern="0" dirty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3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31" y="1012799"/>
            <a:ext cx="2674443" cy="17831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98" y="1040030"/>
            <a:ext cx="2633742" cy="17558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62" y="3014286"/>
            <a:ext cx="1925119" cy="28876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100" y="3052583"/>
            <a:ext cx="1891163" cy="28372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358" y="460130"/>
            <a:ext cx="4321167" cy="287311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24" y="3603895"/>
            <a:ext cx="1948361" cy="195962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03" t="7558" r="4103"/>
          <a:stretch/>
        </p:blipFill>
        <p:spPr>
          <a:xfrm>
            <a:off x="9421942" y="3603895"/>
            <a:ext cx="2413974" cy="1959623"/>
          </a:xfrm>
          <a:prstGeom prst="rect">
            <a:avLst/>
          </a:prstGeom>
        </p:spPr>
      </p:pic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2666785" y="5628914"/>
            <a:ext cx="1200135" cy="27305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eřáb popelavý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 bwMode="auto">
          <a:xfrm>
            <a:off x="4914062" y="5652692"/>
            <a:ext cx="1123181" cy="27305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hřástal polní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7151024" y="5297518"/>
            <a:ext cx="1371600" cy="27305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ochna bahenní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 bwMode="auto">
          <a:xfrm>
            <a:off x="693652" y="2526261"/>
            <a:ext cx="727524" cy="27305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ýl rudý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 bwMode="auto">
          <a:xfrm>
            <a:off x="3622681" y="2527858"/>
            <a:ext cx="1169656" cy="27305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obr evropský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 bwMode="auto">
          <a:xfrm>
            <a:off x="9411228" y="5304568"/>
            <a:ext cx="1209032" cy="27305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achta trojlistá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561621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EVL a PR Pavlova huť - revitalizace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2543" y="1297411"/>
            <a:ext cx="1146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přehrážek na regulovaném Sklářském potoce za účelem zavodnění území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podporu borovice blatky</a:t>
            </a: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330" y="3408070"/>
            <a:ext cx="3635284" cy="24229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43" y="3411887"/>
            <a:ext cx="3638347" cy="24191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643" y="3421234"/>
            <a:ext cx="3221545" cy="24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322993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Bezzásahová území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70688" y="907982"/>
            <a:ext cx="11626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Uzavřeny veřejnoprávní dohody s vlastníky lesa o bezzásahových zónách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</a:t>
            </a:r>
            <a:r>
              <a:rPr lang="cs-CZ" sz="2000" b="1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ha</a:t>
            </a:r>
          </a:p>
          <a:p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Diana (</a:t>
            </a:r>
            <a:r>
              <a:rPr lang="cs-CZ" sz="20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Kolowratovy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lesy), NPR Čerchovské hvozdy (Městské lesy Domažlice), PR Pleš a PR Starý </a:t>
            </a:r>
            <a:r>
              <a:rPr lang="cs-CZ" sz="20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Hirštejn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(Lesy ČR)</a:t>
            </a: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77" y="3162702"/>
            <a:ext cx="4158578" cy="277238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3" y="3182802"/>
            <a:ext cx="4088684" cy="2725789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340" y="3182802"/>
            <a:ext cx="1816304" cy="27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18" name="TextovéPole 1"/>
          <p:cNvSpPr/>
          <p:nvPr/>
        </p:nvSpPr>
        <p:spPr>
          <a:xfrm>
            <a:off x="981445" y="472341"/>
            <a:ext cx="9790200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Co děláme?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1445" y="1671030"/>
            <a:ext cx="4657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správa</a:t>
            </a:r>
          </a:p>
          <a:p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chráněná území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veřejností</a:t>
            </a: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034" y="1365633"/>
            <a:ext cx="3087646" cy="20530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"/>
          <a:stretch/>
        </p:blipFill>
        <p:spPr>
          <a:xfrm>
            <a:off x="8559545" y="1367270"/>
            <a:ext cx="3012333" cy="20514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" t="5930" r="-635" b="3071"/>
          <a:stretch/>
        </p:blipFill>
        <p:spPr>
          <a:xfrm>
            <a:off x="5161033" y="3752583"/>
            <a:ext cx="3085184" cy="21055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" t="-2889" r="5685" b="2889"/>
          <a:stretch/>
        </p:blipFill>
        <p:spPr>
          <a:xfrm>
            <a:off x="8559545" y="3725920"/>
            <a:ext cx="3037723" cy="21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400854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akční plán – Borovice blatka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70688" y="1032172"/>
            <a:ext cx="11626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Menší záchranný program na podporu borovice blatky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roku 2021 podpůrné managementy – vyřezávky smrku, oplocenky proti okusu zvěří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Plánované výsadby</a:t>
            </a: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017" y="2376410"/>
            <a:ext cx="2715636" cy="36208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37" y="2825871"/>
            <a:ext cx="4769766" cy="31713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7" y="3503772"/>
            <a:ext cx="1870115" cy="24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322993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 v Českém lese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91628" y="1179449"/>
            <a:ext cx="8079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– první výsadby v CHKO (v současnosti některé již 2 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místní osivo z </a:t>
            </a:r>
            <a:r>
              <a:rPr lang="cs-CZ" sz="20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Kdyňska</a:t>
            </a: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Dlouhý vrch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– jih CHKO – 20 oplocenek</a:t>
            </a: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is červený - Taxus baccata - osivo tisu - 5 ks - Heureka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8" r="8542"/>
          <a:stretch/>
        </p:blipFill>
        <p:spPr bwMode="auto">
          <a:xfrm>
            <a:off x="8642732" y="2556635"/>
            <a:ext cx="2765233" cy="32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levo: vysazený jedinec tisu chráněný drátěným oplůtkem; lokalita Wels-východ. Vpravo: jedinec z repatriační výsadby, Střední vrch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74" t="-210"/>
          <a:stretch/>
        </p:blipFill>
        <p:spPr bwMode="auto">
          <a:xfrm>
            <a:off x="4804980" y="1837135"/>
            <a:ext cx="3294043" cy="39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7" name="TextovéPole 1"/>
          <p:cNvSpPr/>
          <p:nvPr/>
        </p:nvSpPr>
        <p:spPr>
          <a:xfrm>
            <a:off x="-3918858" y="6108286"/>
            <a:ext cx="11859768" cy="749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Péče o chráněná území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47807" y="322993"/>
            <a:ext cx="8229600" cy="171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Likvidace invazních rostlin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73923" y="1077030"/>
            <a:ext cx="7113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roku 2006 - 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ha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Třapatka (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ha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bolševník (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ha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křídlatka, netýkavka, lupina, zlatobýl a další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33" y="2632424"/>
            <a:ext cx="2566931" cy="3422575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167" y="3463445"/>
            <a:ext cx="3911135" cy="2618198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689" y="275654"/>
            <a:ext cx="3811898" cy="28589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93" y="3427648"/>
            <a:ext cx="3987527" cy="2651281"/>
          </a:xfrm>
          <a:prstGeom prst="rect">
            <a:avLst/>
          </a:prstGeom>
        </p:spPr>
      </p:pic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371633" y="5766320"/>
            <a:ext cx="848299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bolševník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401255" y="5845509"/>
            <a:ext cx="645235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lupina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8013688" y="2852392"/>
            <a:ext cx="799806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křídlatka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7776534" y="5803239"/>
            <a:ext cx="79144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třapatka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6" name="TextovéPole 1"/>
          <p:cNvSpPr/>
          <p:nvPr/>
        </p:nvSpPr>
        <p:spPr>
          <a:xfrm>
            <a:off x="128016" y="470138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047"/>
                </a:solidFill>
                <a:effectLst/>
                <a:uLnTx/>
                <a:uFillTx/>
                <a:latin typeface="Arial Black"/>
                <a:ea typeface="DejaVu Sans"/>
                <a:cs typeface="DejaVu Sans"/>
              </a:rPr>
              <a:t>Dotace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8696" y="1667160"/>
            <a:ext cx="105796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Výsadby + následná péče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Vytváření a obnova tůní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vodních toků a niv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Managementy na podporu chráněných druhů (kosení, pastva, vyřezávky,..)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Likvidace invazních rostlin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91784" y="259102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Práce s veřejností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7497" y="1058316"/>
            <a:ext cx="10649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Naučné stezky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 CHKO (</a:t>
            </a:r>
            <a:r>
              <a:rPr lang="cs-CZ" sz="1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Chodovské skály, NS Vodní svět, NS Sklářství, NS </a:t>
            </a:r>
            <a:r>
              <a:rPr lang="cs-CZ" sz="14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Podkovák</a:t>
            </a:r>
            <a:r>
              <a:rPr lang="cs-CZ" sz="1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NS </a:t>
            </a:r>
            <a:r>
              <a:rPr lang="cs-CZ" sz="14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Capartické</a:t>
            </a:r>
            <a:r>
              <a:rPr lang="cs-CZ" sz="1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louky</a:t>
            </a: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vytváření a správa</a:t>
            </a: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odkovák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617" y="3580229"/>
            <a:ext cx="3398281" cy="25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714" y="3556211"/>
            <a:ext cx="3861843" cy="2567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8" y="3565351"/>
            <a:ext cx="3855636" cy="2563588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358018" y="5827062"/>
            <a:ext cx="156834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NS </a:t>
            </a:r>
            <a:r>
              <a:rPr lang="cs-CZ" sz="115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Capartické</a:t>
            </a: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louky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8487617" y="5832076"/>
            <a:ext cx="109765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NS </a:t>
            </a:r>
            <a:r>
              <a:rPr lang="cs-CZ" sz="115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Podkovák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4419714" y="5832076"/>
            <a:ext cx="1042935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NS Sklářství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91784" y="259102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Práce s veřejností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8586" y="868086"/>
            <a:ext cx="66467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2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pro veřejnost ve spolupráci s partnery</a:t>
            </a:r>
          </a:p>
          <a:p>
            <a:r>
              <a:rPr lang="cs-CZ" sz="22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Českého </a:t>
            </a:r>
            <a:r>
              <a:rPr lang="cs-CZ" sz="22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</a:t>
            </a:r>
            <a:r>
              <a:rPr lang="cs-CZ" sz="22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netopýří </a:t>
            </a:r>
            <a:r>
              <a:rPr lang="cs-CZ" sz="22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Dům přírody Českého </a:t>
            </a:r>
            <a:r>
              <a:rPr lang="cs-CZ" sz="22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Exkurze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502" y="3712069"/>
            <a:ext cx="3466482" cy="23109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78" y="3712069"/>
            <a:ext cx="3491547" cy="232794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301502" y="5752234"/>
            <a:ext cx="2291401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xkurze Za zimními houbami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410935" y="5821579"/>
            <a:ext cx="1972113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netopýří noc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628" y="1136748"/>
            <a:ext cx="3601275" cy="2400850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6970469" y="3235006"/>
            <a:ext cx="1468697" cy="38982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Den Českého lesa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93244" y="4204695"/>
            <a:ext cx="10579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– 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akcí</a:t>
            </a:r>
          </a:p>
          <a:p>
            <a:endParaRPr lang="cs-CZ" sz="28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</a:t>
            </a: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akcí</a:t>
            </a: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4212630" y="6001701"/>
            <a:ext cx="11859768" cy="7598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Práce s veřejností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71144" y="862789"/>
            <a:ext cx="6427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Zeleného pásu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Oživlý Pavlův Studenec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869" y="1531997"/>
            <a:ext cx="5355859" cy="40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4212630" y="6001701"/>
            <a:ext cx="11859768" cy="7598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Práce s veřejností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8298" y="869522"/>
            <a:ext cx="64273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Dům přírody Českého lesa</a:t>
            </a: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 v roce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expozice ukazuje změnu </a:t>
            </a:r>
            <a:r>
              <a:rPr lang="cs-CZ" sz="24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českoleské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 v průběhu staletí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výstavy, filmové večery, environmentální programy a přeshraniční setkání </a:t>
            </a: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138" y="594778"/>
            <a:ext cx="3705340" cy="27790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89" y="3524869"/>
            <a:ext cx="5111548" cy="25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4212630" y="6001701"/>
            <a:ext cx="11859768" cy="7598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Práce s veřejností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6933" y="779975"/>
            <a:ext cx="64273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Publikace</a:t>
            </a: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Kalendář akcí </a:t>
            </a: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Pojďte </a:t>
            </a: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námi do přírody!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 Český 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u="sng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sítě</a:t>
            </a:r>
          </a:p>
          <a:p>
            <a:endParaRPr lang="cs-CZ" sz="2400" u="sng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(CHKO Český 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cs-CZ" sz="24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(@</a:t>
            </a:r>
            <a:r>
              <a:rPr lang="cs-CZ" sz="2400" dirty="0" err="1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chkoceskyles</a:t>
            </a:r>
            <a:r>
              <a:rPr lang="cs-CZ" sz="24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u="sng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Kalendář akcí Pojďte s námi do přírody - Český les - AOPK Č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423" y="1412040"/>
            <a:ext cx="1949802" cy="41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12"/>
          <a:stretch/>
        </p:blipFill>
        <p:spPr>
          <a:xfrm>
            <a:off x="8648474" y="1047972"/>
            <a:ext cx="3055679" cy="4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045D22-B9D1-6A4A-9EB5-A2D26A124158}"/>
              </a:ext>
            </a:extLst>
          </p:cNvPr>
          <p:cNvSpPr txBox="1"/>
          <p:nvPr/>
        </p:nvSpPr>
        <p:spPr>
          <a:xfrm>
            <a:off x="612030" y="1945455"/>
            <a:ext cx="11067819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4800" kern="1800" dirty="0" smtClean="0">
                <a:solidFill>
                  <a:srgbClr val="00604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Děkuji za Vaši pozornost</a:t>
            </a:r>
            <a:endParaRPr lang="cs-CZ" sz="4800" kern="1800" dirty="0">
              <a:solidFill>
                <a:srgbClr val="00604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65" y="3556265"/>
            <a:ext cx="2773497" cy="20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128016" y="470138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Státní správa 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4642" y="1558518"/>
            <a:ext cx="6753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koncepce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studie Český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Klidová území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Likvidace rot pohraniční stráže na </a:t>
            </a:r>
            <a:r>
              <a:rPr lang="cs-CZ" sz="24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Čerchově</a:t>
            </a:r>
            <a:endParaRPr lang="cs-CZ" sz="24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126" y="3435083"/>
            <a:ext cx="3347148" cy="25103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934" y="784046"/>
            <a:ext cx="3115340" cy="23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128016" y="470138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Státní správa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1349" y="1565117"/>
            <a:ext cx="67679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přírodní rezervace a památky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19 PR, 11 PP</a:t>
            </a:r>
          </a:p>
          <a:p>
            <a:r>
              <a:rPr lang="cs-CZ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– PR Smrčí, PP Chodovské skály, 2011 – PP </a:t>
            </a:r>
            <a:r>
              <a:rPr lang="cs-CZ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Kolowratův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rybník, PP </a:t>
            </a:r>
            <a:r>
              <a:rPr lang="cs-CZ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Šelmberk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 – PP Na </a:t>
            </a:r>
            <a:r>
              <a:rPr lang="cs-CZ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Kolmu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 – PP Louky u Prostředního Žďáru, </a:t>
            </a:r>
            <a:r>
              <a:rPr lang="cs-CZ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Niva Bílého potoka, </a:t>
            </a:r>
            <a:r>
              <a:rPr lang="cs-CZ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Stráně Hamerského potoka, 2025/2026 - PR Dlouhá skála, 2026 – PP Niva Nemanického potoka</a:t>
            </a:r>
            <a:r>
              <a:rPr lang="cs-CZ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památné stromy</a:t>
            </a:r>
          </a:p>
          <a:p>
            <a:r>
              <a:rPr lang="cs-CZ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2009 - Dubovka </a:t>
            </a:r>
            <a:r>
              <a:rPr lang="cs-CZ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Zapomenutém údolí, 2018 - Smrk na Karlově </a:t>
            </a:r>
            <a:r>
              <a:rPr lang="cs-CZ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Huti, 2026 – Oborská lípa</a:t>
            </a:r>
            <a:r>
              <a:rPr lang="cs-CZ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788927" y="3734942"/>
            <a:ext cx="3437262" cy="2095333"/>
            <a:chOff x="7359268" y="2842351"/>
            <a:chExt cx="4128975" cy="2745329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9268" y="2842351"/>
              <a:ext cx="4128975" cy="2745329"/>
            </a:xfrm>
            <a:prstGeom prst="rect">
              <a:avLst/>
            </a:prstGeom>
          </p:spPr>
        </p:pic>
        <p:sp>
          <p:nvSpPr>
            <p:cNvPr id="7" name="Nadpis 1"/>
            <p:cNvSpPr txBox="1">
              <a:spLocks/>
            </p:cNvSpPr>
            <p:nvPr/>
          </p:nvSpPr>
          <p:spPr>
            <a:xfrm>
              <a:off x="7359268" y="5289720"/>
              <a:ext cx="2792350" cy="2979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/>
            <a:lstStyle/>
            <a:p>
              <a:pPr eaLnBrk="1" hangingPunct="1">
                <a:defRPr/>
              </a:pPr>
              <a:r>
                <a:rPr lang="cs-CZ" sz="1200" kern="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Dubovka v Zapomenutém údolí</a:t>
              </a:r>
              <a:endParaRPr lang="cs-CZ" sz="12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457" y="384416"/>
            <a:ext cx="2291731" cy="303081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8901631" y="3193733"/>
            <a:ext cx="1333039" cy="2274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12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 Dlouhá skála</a:t>
            </a:r>
            <a:endParaRPr lang="cs-CZ" sz="12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91784" y="296910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Monitoring</a:t>
            </a:r>
            <a:endParaRPr kumimoji="0" lang="cs-CZ" sz="4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6695" y="1186013"/>
            <a:ext cx="56867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stavu cenných biotopů, chráněných rostlin a živočichů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šíření invazních a nepůvodních druhů</a:t>
            </a: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Nálezové databáze ochrany přírody</a:t>
            </a:r>
            <a:b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(NDOP)</a:t>
            </a:r>
          </a:p>
          <a:p>
            <a:endParaRPr lang="cs-CZ" sz="24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127" y="666670"/>
            <a:ext cx="2893371" cy="19291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44" y="1269352"/>
            <a:ext cx="1873227" cy="28098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270" y="3015098"/>
            <a:ext cx="2889228" cy="19189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735" y="4281427"/>
            <a:ext cx="2826295" cy="1879185"/>
          </a:xfrm>
          <a:prstGeom prst="rect">
            <a:avLst/>
          </a:prstGeom>
        </p:spPr>
      </p:pic>
      <p:pic>
        <p:nvPicPr>
          <p:cNvPr id="1026" name="Picture 2" descr="Nálezová databáze ochrany přírody otevřena veřejnosti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00" y="3852093"/>
            <a:ext cx="4125981" cy="21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693127" y="2298916"/>
            <a:ext cx="500569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bobr</a:t>
            </a: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693127" y="4635870"/>
            <a:ext cx="709290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zlatobýl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6437144" y="3826148"/>
            <a:ext cx="719030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chřástal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5588735" y="5867600"/>
            <a:ext cx="904929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bolševník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334154" y="5999141"/>
            <a:ext cx="292311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Monitoring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7748" y="439611"/>
            <a:ext cx="102860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v rámci inventarizačních průzkumů a mapovacích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Nejrozsáhlejší 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Monitoring </a:t>
            </a:r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mapování vybraných druhů rostlin a živočichů a inventarizace maloplošných zvláště chráněných území v národně významných územích v České republice 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(2018-2023)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zmapováno celé CHKO (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km</a:t>
            </a:r>
            <a:r>
              <a:rPr lang="cs-CZ" sz="2000" b="1" baseline="30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lupenonožci, hmyz, měkkýši až po plazy i savce (a další)</a:t>
            </a:r>
          </a:p>
          <a:p>
            <a:pPr lvl="2"/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inventarizačních průzkumů – fauna + flora</a:t>
            </a:r>
          </a:p>
          <a:p>
            <a:pPr lvl="2"/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Současnost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invazních a nepůvodních druhů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Entomologický inventarizační průzkum v EVL Niva Nemanického potoka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334154" y="5999141"/>
            <a:ext cx="292311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Monitoring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" name="TextovéPole 1"/>
          <p:cNvSpPr/>
          <p:nvPr/>
        </p:nvSpPr>
        <p:spPr>
          <a:xfrm>
            <a:off x="-91784" y="184114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Zajímavé nálezy</a:t>
            </a:r>
            <a:endParaRPr kumimoji="0" lang="cs-CZ" sz="3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026" name="Picture 2" descr="Střevlík Ménétriésův - skvost našich rašeliniš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09" y="3649371"/>
            <a:ext cx="2991157" cy="22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14409" y="5595876"/>
            <a:ext cx="148409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třevlík </a:t>
            </a:r>
            <a:r>
              <a:rPr lang="cs-CZ" sz="115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Menetriesův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odní ploštice mohutnatky u nás zatím nežijí - Invazní druhy - AOPK ČR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8" r="10851" b="-97"/>
          <a:stretch/>
        </p:blipFill>
        <p:spPr bwMode="auto">
          <a:xfrm>
            <a:off x="7066155" y="3649371"/>
            <a:ext cx="3325871" cy="22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10505" y="941587"/>
            <a:ext cx="9177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Vzácný </a:t>
            </a:r>
            <a:r>
              <a:rPr lang="cs-CZ" sz="20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dřevorozkládající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brouk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rýhovec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pralesní – k rozmnožování potřebuje vodou naplněné dutiny ve dřevě – indikátor starých stromů</a:t>
            </a:r>
            <a:endParaRPr lang="cs-CZ" sz="20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Bezobratlí z bezlesí </a:t>
            </a:r>
            <a:r>
              <a:rPr lang="cs-CZ" sz="2000" dirty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střevlík </a:t>
            </a:r>
            <a:r>
              <a:rPr lang="cs-CZ" sz="2000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Menetriesův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motýli (vřetenuška mokřadní, modrásek hořcový, pestrobarvec petrklíčový,…)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Vodomil černý – </a:t>
            </a:r>
            <a:r>
              <a:rPr lang="cs-CZ" sz="2000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vodní brouk na světě osidluje nádrže a tůně obnovované z PPK </a:t>
            </a:r>
            <a:endParaRPr lang="cs-CZ" sz="2000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hysodes sulcatus - ISOP Portá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897" y="3649371"/>
            <a:ext cx="3352956" cy="22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71" y="184114"/>
            <a:ext cx="2275769" cy="3315897"/>
          </a:xfrm>
          <a:prstGeom prst="rect">
            <a:avLst/>
          </a:prstGeom>
        </p:spPr>
      </p:pic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3499868" y="5615894"/>
            <a:ext cx="148409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15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ýhovec</a:t>
            </a: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5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palesní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7040927" y="5619862"/>
            <a:ext cx="148409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odomil černý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 bwMode="auto">
          <a:xfrm>
            <a:off x="9585271" y="3185583"/>
            <a:ext cx="1484094" cy="29686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odrásek hořcový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334154" y="5999141"/>
            <a:ext cx="292311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Monitoring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61267" y="1376045"/>
            <a:ext cx="9870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Kočka divoká, vlk obecný, rys ostrovid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 přístupy (</a:t>
            </a:r>
            <a:r>
              <a:rPr lang="cs-CZ" sz="2000" b="1" dirty="0" err="1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fotopasti</a:t>
            </a: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sledování stop, sběr genetického materiálu)</a:t>
            </a: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"/>
          <p:cNvSpPr/>
          <p:nvPr/>
        </p:nvSpPr>
        <p:spPr>
          <a:xfrm>
            <a:off x="-91784" y="296910"/>
            <a:ext cx="11859768" cy="799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Monitoring velkých šelem</a:t>
            </a:r>
            <a:endParaRPr kumimoji="0" lang="cs-CZ" sz="3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753" y="3235394"/>
            <a:ext cx="3412912" cy="26285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6" y="3235394"/>
            <a:ext cx="3943401" cy="26285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072" y="3235393"/>
            <a:ext cx="3412912" cy="26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0DD05D7-C9DF-4349-BDEF-AB05CF40B40B}"/>
              </a:ext>
            </a:extLst>
          </p:cNvPr>
          <p:cNvSpPr/>
          <p:nvPr/>
        </p:nvSpPr>
        <p:spPr>
          <a:xfrm>
            <a:off x="9585271" y="6372000"/>
            <a:ext cx="2182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AOPK ČR  </a:t>
            </a:r>
            <a:r>
              <a:rPr lang="cs-CZ" sz="1200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sz="1200" b="1" dirty="0">
                <a:solidFill>
                  <a:srgbClr val="84B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www.nature.cz</a:t>
            </a:r>
          </a:p>
        </p:txBody>
      </p:sp>
      <p:sp>
        <p:nvSpPr>
          <p:cNvPr id="5" name="TextovéPole 1"/>
          <p:cNvSpPr/>
          <p:nvPr/>
        </p:nvSpPr>
        <p:spPr>
          <a:xfrm>
            <a:off x="-334154" y="5999141"/>
            <a:ext cx="2923118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chemeClr val="bg1"/>
                </a:solidFill>
                <a:latin typeface="Arial Black"/>
                <a:ea typeface="DejaVu Sans"/>
                <a:cs typeface="DejaVu Sans"/>
              </a:rPr>
              <a:t>Monitoring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6864" y="1646518"/>
            <a:ext cx="5686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6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rámci ZP pro kočku divokou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6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"/>
          <p:cNvSpPr/>
          <p:nvPr/>
        </p:nvSpPr>
        <p:spPr>
          <a:xfrm>
            <a:off x="-91784" y="266357"/>
            <a:ext cx="5093442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spc="-1" noProof="0" dirty="0" smtClean="0">
                <a:solidFill>
                  <a:srgbClr val="006047"/>
                </a:solidFill>
                <a:latin typeface="Arial Black"/>
                <a:ea typeface="DejaVu Sans"/>
                <a:cs typeface="DejaVu Sans"/>
              </a:rPr>
              <a:t>Monitoring kočky divoké 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792" y="866236"/>
            <a:ext cx="2484296" cy="16559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101" y="707187"/>
            <a:ext cx="3700884" cy="24672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100" y="3358167"/>
            <a:ext cx="3700884" cy="2467256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569356" y="2837796"/>
            <a:ext cx="6433596" cy="3116104"/>
            <a:chOff x="198560" y="2710149"/>
            <a:chExt cx="5618764" cy="320711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560" y="2710149"/>
              <a:ext cx="5618764" cy="3160555"/>
            </a:xfrm>
            <a:prstGeom prst="rect">
              <a:avLst/>
            </a:prstGeom>
          </p:spPr>
        </p:pic>
        <p:sp>
          <p:nvSpPr>
            <p:cNvPr id="10" name="Zástupný symbol pro obsah 2"/>
            <p:cNvSpPr txBox="1">
              <a:spLocks/>
            </p:cNvSpPr>
            <p:nvPr/>
          </p:nvSpPr>
          <p:spPr bwMode="auto">
            <a:xfrm>
              <a:off x="198560" y="5620404"/>
              <a:ext cx="2398842" cy="296862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cs-CZ" sz="115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cs-CZ" sz="1150" kern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otopast</a:t>
              </a:r>
              <a:r>
                <a:rPr lang="cs-CZ" sz="115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 chlupová past s kozlíkem</a:t>
              </a:r>
              <a:endParaRPr lang="cs-CZ" sz="115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16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cs-CZ" sz="3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067100" y="5539940"/>
            <a:ext cx="1660794" cy="28843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150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1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iotop kočky divoké</a:t>
            </a:r>
            <a:endParaRPr lang="cs-CZ" sz="11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1225</Words>
  <Application>Microsoft Office PowerPoint</Application>
  <PresentationFormat>Širokoúhlá obrazovka</PresentationFormat>
  <Paragraphs>352</Paragraphs>
  <Slides>29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DejaVu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Smucar</dc:creator>
  <cp:lastModifiedBy>Daniela Hlinková</cp:lastModifiedBy>
  <cp:revision>177</cp:revision>
  <dcterms:created xsi:type="dcterms:W3CDTF">2020-01-30T14:26:49Z</dcterms:created>
  <dcterms:modified xsi:type="dcterms:W3CDTF">2025-10-10T09:07:08Z</dcterms:modified>
</cp:coreProperties>
</file>